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elfoli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endParaRPr lang="de-DE"/>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endParaRPr lang="de-DE"/>
          </a:p>
        </p:txBody>
      </p:sp>
      <p:sp>
        <p:nvSpPr>
          <p:cNvPr id="4" name="Content Placeholder 3"/>
          <p:cNvSpPr>
            <a:spLocks noGrp="1"/>
          </p:cNvSpPr>
          <p:nvPr>
            <p:ph sz="half" idx="2"/>
          </p:nvPr>
        </p:nvSpPr>
        <p:spPr>
          <a:xfrm>
            <a:off x="1024128" y="2967788"/>
            <a:ext cx="4754880" cy="3341572"/>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Formatvorlagen des Textmasters bearbeiten</a:t>
            </a:r>
            <a:endParaRPr lang="de-DE"/>
          </a:p>
        </p:txBody>
      </p:sp>
      <p:sp>
        <p:nvSpPr>
          <p:cNvPr id="6" name="Content Placeholder 5"/>
          <p:cNvSpPr>
            <a:spLocks noGrp="1"/>
          </p:cNvSpPr>
          <p:nvPr>
            <p:ph sz="quarter" idx="4"/>
          </p:nvPr>
        </p:nvSpPr>
        <p:spPr>
          <a:xfrm>
            <a:off x="5989320" y="2967788"/>
            <a:ext cx="4754880" cy="3341572"/>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7" name="Date Placeholder 6"/>
          <p:cNvSpPr>
            <a:spLocks noGrp="1"/>
          </p:cNvSpPr>
          <p:nvPr>
            <p:ph type="dt" sz="half" idx="10"/>
          </p:nvPr>
        </p:nvSpPr>
        <p:spPr/>
        <p:txBody>
          <a:bodyPr/>
          <a:lstStyle/>
          <a:p>
            <a:fld id="{14114DF3-8DB8-47D6-87E9-4473FC00EB0F}" type="datetimeFigureOut">
              <a:rPr lang="de-DE" smtClean="0"/>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4114DF3-8DB8-47D6-87E9-4473FC00EB0F}" type="datetimeFigureOut">
              <a:rPr lang="de-DE" smtClean="0"/>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14DF3-8DB8-47D6-87E9-4473FC00EB0F}" type="datetimeFigureOut">
              <a:rPr lang="de-DE" smtClean="0"/>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endParaRPr lang="de-DE"/>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endParaRPr lang="de-DE"/>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114DF3-8DB8-47D6-87E9-4473FC00EB0F}" type="datetimeFigureOut">
              <a:rPr lang="de-DE" smtClean="0"/>
            </a:fld>
            <a:endParaRPr lang="de-DE"/>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de-DE"/>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64A5F13-740B-401F-AE09-474A89E6ADD5}" type="slidenum">
              <a:rPr lang="de-DE" smtClean="0"/>
            </a:fld>
            <a:endParaRPr lang="de-D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normAutofit fontScale="90000"/>
          </a:bodyPr>
          <a:p>
            <a:r>
              <a:rPr lang="de-DE" altLang="en-US"/>
              <a:t>		Festivapp - die festival app</a:t>
            </a:r>
            <a:br>
              <a:rPr lang="de-DE" altLang="en-US"/>
            </a:br>
            <a:br>
              <a:rPr lang="de-DE" altLang="en-US"/>
            </a:br>
            <a:r>
              <a:rPr lang="de-DE" altLang="en-US"/>
              <a:t>-openstreetmap-</a:t>
            </a:r>
            <a:endParaRPr lang="de-DE" altLang="en-US"/>
          </a:p>
        </p:txBody>
      </p:sp>
      <p:sp>
        <p:nvSpPr>
          <p:cNvPr id="16" name="Content Placeholder 15"/>
          <p:cNvSpPr>
            <a:spLocks noGrp="1"/>
          </p:cNvSpPr>
          <p:nvPr>
            <p:ph idx="1"/>
          </p:nvPr>
        </p:nvSpPr>
        <p:spPr/>
        <p:txBody>
          <a:bodyPr>
            <a:normAutofit lnSpcReduction="10000"/>
          </a:bodyPr>
          <a:p>
            <a:pPr marL="0" indent="0">
              <a:buNone/>
            </a:pPr>
            <a:r>
              <a:rPr lang="de-DE" altLang="en-US"/>
              <a:t>Kundenanforderungen</a:t>
            </a:r>
            <a:endParaRPr lang="de-DE" altLang="en-US"/>
          </a:p>
          <a:p>
            <a:pPr marL="0" indent="0">
              <a:buNone/>
            </a:pPr>
            <a:r>
              <a:rPr lang="de-DE" altLang="en-US"/>
              <a:t>Die Anforderungen unserer Kunden können von der Sammlung von Geodaten bis hin zur Erstellung geografischer Daten wie Straßen- , Wander- oder Fahrradkarten, Routenplaner oder andere wssenswerte Informationen reichen.</a:t>
            </a:r>
            <a:endParaRPr lang="de-DE" altLang="en-US"/>
          </a:p>
          <a:p>
            <a:pPr marL="0" indent="0">
              <a:buNone/>
            </a:pPr>
            <a:endParaRPr lang="de-DE" altLang="en-US"/>
          </a:p>
          <a:p>
            <a:pPr marL="0" indent="0">
              <a:buNone/>
            </a:pPr>
            <a:r>
              <a:rPr lang="de-DE" altLang="en-US"/>
              <a:t>In unserem Openstreetmap POC ist das Hauptziel, die Wirksamkeit dieses Services dem Kunden näherzubringen.</a:t>
            </a:r>
            <a:endParaRPr lang="de-DE" altLang="en-US"/>
          </a:p>
          <a:p>
            <a:pPr marL="0" indent="0">
              <a:buNone/>
            </a:pPr>
            <a:endParaRPr lang="de-DE" altLang="en-US"/>
          </a:p>
          <a:p>
            <a:pPr marL="0" indent="0">
              <a:buNone/>
            </a:pPr>
            <a:r>
              <a:rPr lang="de-DE" altLang="en-US"/>
              <a:t>Insbesondere zeigt dieser Nachweis, dass es mit einer Datenbank, die unter einer freien Lizenz steht, möglich ist, Druckerzeugnissen, Websites und Anwendungen wie Navigationssoftware zu nutzen, ohne Entgelte zahlen zu müssen.</a:t>
            </a:r>
            <a:endParaRPr lang="de-DE"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 calcmode="lin" valueType="num">
                                      <p:cBhvr additive="base">
                                        <p:cTn id="1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 calcmode="lin" valueType="num">
                                      <p:cBhvr additive="base">
                                        <p:cTn id="16"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 calcmode="lin" valueType="num">
                                      <p:cBhvr additive="base">
                                        <p:cTn id="22"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 calcmode="lin" valueType="num">
                                      <p:cBhvr additive="base">
                                        <p:cTn id="28"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a:xfrm>
            <a:off x="1024255" y="585470"/>
            <a:ext cx="9719945" cy="803275"/>
          </a:xfrm>
        </p:spPr>
        <p:txBody>
          <a:bodyPr/>
          <a:p>
            <a:r>
              <a:rPr lang="de-DE" altLang="en-US"/>
              <a:t>software</a:t>
            </a:r>
            <a:endParaRPr lang="de-DE" altLang="en-US"/>
          </a:p>
        </p:txBody>
      </p:sp>
      <p:sp>
        <p:nvSpPr>
          <p:cNvPr id="2" name="Text Placeholder 1"/>
          <p:cNvSpPr>
            <a:spLocks noGrp="1"/>
          </p:cNvSpPr>
          <p:nvPr>
            <p:ph type="body" idx="1"/>
          </p:nvPr>
        </p:nvSpPr>
        <p:spPr>
          <a:xfrm>
            <a:off x="1024255" y="976630"/>
            <a:ext cx="9720580" cy="1590040"/>
          </a:xfrm>
        </p:spPr>
        <p:txBody>
          <a:bodyPr>
            <a:normAutofit/>
          </a:bodyPr>
          <a:p>
            <a:r>
              <a:rPr lang="de-DE" altLang="en-US">
                <a:solidFill>
                  <a:schemeClr val="tx1"/>
                </a:solidFill>
                <a:sym typeface="+mn-ea"/>
              </a:rPr>
              <a:t>Zur Eingabe und Bearbeitung der Geodaten stehen für die Kunden zwei verschiedene Softwarelösungen (Editoren) zur Verfügung, die sich in den grundlegenden Konzepten aber weitgehend gleichen.</a:t>
            </a:r>
            <a:endParaRPr lang="de-DE" altLang="en-US">
              <a:solidFill>
                <a:schemeClr val="tx1"/>
              </a:solidFill>
              <a:sym typeface="+mn-ea"/>
            </a:endParaRPr>
          </a:p>
        </p:txBody>
      </p:sp>
      <p:sp>
        <p:nvSpPr>
          <p:cNvPr id="16" name="Content Placeholder 15"/>
          <p:cNvSpPr>
            <a:spLocks noGrp="1"/>
          </p:cNvSpPr>
          <p:nvPr>
            <p:ph sz="half" idx="2"/>
          </p:nvPr>
        </p:nvSpPr>
        <p:spPr>
          <a:xfrm>
            <a:off x="1024255" y="3002280"/>
            <a:ext cx="4754880" cy="3823335"/>
          </a:xfrm>
        </p:spPr>
        <p:txBody>
          <a:bodyPr>
            <a:normAutofit lnSpcReduction="20000"/>
          </a:bodyPr>
          <a:p>
            <a:pPr lvl="1"/>
            <a:r>
              <a:rPr lang="de-DE" altLang="en-US" sz="2400" b="1"/>
              <a:t>Online-Editoren</a:t>
            </a:r>
            <a:endParaRPr lang="de-DE" altLang="en-US" sz="2400" b="1"/>
          </a:p>
          <a:p>
            <a:r>
              <a:rPr lang="de-DE" altLang="en-US"/>
              <a:t>- arbeiten direkt im Webbrowser des Benutzers</a:t>
            </a:r>
            <a:endParaRPr lang="de-DE" altLang="en-US"/>
          </a:p>
          <a:p>
            <a:r>
              <a:rPr lang="de-DE" altLang="en-US"/>
              <a:t>- erfordert permanente Internetverbindung</a:t>
            </a:r>
            <a:endParaRPr lang="de-DE" altLang="en-US"/>
          </a:p>
          <a:p>
            <a:r>
              <a:rPr lang="de-DE" altLang="en-US"/>
              <a:t>-&gt; eingeschrönkte Verwendung dieser Technik; bietet Neukunden guten Einstieg in OpenStreetMap durch eher einfacher Oberfläche</a:t>
            </a:r>
            <a:endParaRPr lang="de-DE" altLang="en-US"/>
          </a:p>
          <a:p>
            <a:endParaRPr lang="de-DE" altLang="en-US"/>
          </a:p>
          <a:p>
            <a:pPr marL="0" indent="0">
              <a:buNone/>
            </a:pPr>
            <a:r>
              <a:rPr lang="de-DE" altLang="en-US"/>
              <a:t>aktuell API vers. 0.6</a:t>
            </a:r>
            <a:endParaRPr lang="de-DE" altLang="en-US"/>
          </a:p>
        </p:txBody>
      </p:sp>
      <p:sp>
        <p:nvSpPr>
          <p:cNvPr id="3" name="Text Placeholder 2"/>
          <p:cNvSpPr>
            <a:spLocks noGrp="1"/>
          </p:cNvSpPr>
          <p:nvPr>
            <p:ph type="body" sz="quarter" idx="3"/>
          </p:nvPr>
        </p:nvSpPr>
        <p:spPr>
          <a:xfrm>
            <a:off x="10509250" y="2179320"/>
            <a:ext cx="234950" cy="822960"/>
          </a:xfrm>
        </p:spPr>
        <p:txBody>
          <a:bodyPr/>
          <a:p>
            <a:endParaRPr lang="en-US"/>
          </a:p>
        </p:txBody>
      </p:sp>
      <p:sp>
        <p:nvSpPr>
          <p:cNvPr id="4" name="Content Placeholder 3"/>
          <p:cNvSpPr>
            <a:spLocks noGrp="1"/>
          </p:cNvSpPr>
          <p:nvPr>
            <p:ph sz="quarter" idx="4"/>
          </p:nvPr>
        </p:nvSpPr>
        <p:spPr>
          <a:xfrm>
            <a:off x="5989320" y="2825750"/>
            <a:ext cx="4754880" cy="3999865"/>
          </a:xfrm>
        </p:spPr>
        <p:txBody>
          <a:bodyPr>
            <a:normAutofit lnSpcReduction="20000"/>
          </a:bodyPr>
          <a:p>
            <a:r>
              <a:rPr lang="de-DE" altLang="en-US" sz="2400" b="1"/>
              <a:t>Offline-Editoren</a:t>
            </a:r>
            <a:endParaRPr lang="de-DE" altLang="en-US" sz="2400" b="1"/>
          </a:p>
          <a:p>
            <a:r>
              <a:rPr lang="de-DE" altLang="en-US"/>
              <a:t>-auf dem Rechner des Benutzers installierte Programme</a:t>
            </a:r>
            <a:endParaRPr lang="de-DE" altLang="en-US"/>
          </a:p>
          <a:p>
            <a:r>
              <a:rPr lang="de-DE" altLang="en-US"/>
              <a:t>- nach einmaligem Herunterladen Nutzung ohne Internetverbindung möglich</a:t>
            </a:r>
            <a:endParaRPr lang="de-DE" altLang="en-US"/>
          </a:p>
          <a:p>
            <a:r>
              <a:rPr lang="de-DE" altLang="en-US"/>
              <a:t>-zunächst lokale Speicherung der bearbeiteten Daten, werden anschließend als Änderungssatz auf Server geladen.</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box(in)">
                                      <p:cBhvr>
                                        <p:cTn id="17" dur="2000"/>
                                        <p:tgtEl>
                                          <p:spTgt spid="16">
                                            <p:txEl>
                                              <p:pRg st="0" end="0"/>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box(in)">
                                      <p:cBhvr>
                                        <p:cTn id="20" dur="2000"/>
                                        <p:tgtEl>
                                          <p:spTgt spid="16">
                                            <p:txEl>
                                              <p:pRg st="1" end="1"/>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box(in)">
                                      <p:cBhvr>
                                        <p:cTn id="23" dur="2000"/>
                                        <p:tgtEl>
                                          <p:spTgt spid="16">
                                            <p:txEl>
                                              <p:pRg st="2" end="2"/>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6">
                                            <p:txEl>
                                              <p:pRg st="3" end="3"/>
                                            </p:txEl>
                                          </p:spTgt>
                                        </p:tgtEl>
                                        <p:attrNameLst>
                                          <p:attrName>style.visibility</p:attrName>
                                        </p:attrNameLst>
                                      </p:cBhvr>
                                      <p:to>
                                        <p:strVal val="visible"/>
                                      </p:to>
                                    </p:set>
                                    <p:animEffect transition="in" filter="box(in)">
                                      <p:cBhvr>
                                        <p:cTn id="26" dur="2000"/>
                                        <p:tgtEl>
                                          <p:spTgt spid="1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box(in)">
                                      <p:cBhvr>
                                        <p:cTn id="31" dur="2000"/>
                                        <p:tgtEl>
                                          <p:spTgt spid="4">
                                            <p:txEl>
                                              <p:pRg st="0" end="0"/>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box(in)">
                                      <p:cBhvr>
                                        <p:cTn id="34" dur="2000"/>
                                        <p:tgtEl>
                                          <p:spTgt spid="4">
                                            <p:txEl>
                                              <p:pRg st="1" end="1"/>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box(in)">
                                      <p:cBhvr>
                                        <p:cTn id="37" dur="2000"/>
                                        <p:tgtEl>
                                          <p:spTgt spid="4">
                                            <p:txEl>
                                              <p:pRg st="2" end="2"/>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box(in)">
                                      <p:cBhvr>
                                        <p:cTn id="40" dur="2000"/>
                                        <p:tgtEl>
                                          <p:spTgt spid="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xEl>
                                              <p:pRg st="5" end="5"/>
                                            </p:txEl>
                                          </p:spTgt>
                                        </p:tgtEl>
                                        <p:attrNameLst>
                                          <p:attrName>style.visibility</p:attrName>
                                        </p:attrNameLst>
                                      </p:cBhvr>
                                      <p:to>
                                        <p:strVal val="visible"/>
                                      </p:to>
                                    </p:set>
                                    <p:animEffect transition="in" filter="blinds(horizontal)">
                                      <p:cBhvr>
                                        <p:cTn id="45"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beitrag des kunden</a:t>
            </a:r>
            <a:endParaRPr lang="de-DE" altLang="en-US"/>
          </a:p>
        </p:txBody>
      </p:sp>
      <p:sp>
        <p:nvSpPr>
          <p:cNvPr id="16" name="Content Placeholder 15"/>
          <p:cNvSpPr>
            <a:spLocks noGrp="1"/>
          </p:cNvSpPr>
          <p:nvPr>
            <p:ph idx="1"/>
          </p:nvPr>
        </p:nvSpPr>
        <p:spPr/>
        <p:txBody>
          <a:bodyPr/>
          <a:p>
            <a:r>
              <a:rPr lang="de-DE" altLang="en-US"/>
              <a:t>Die Geodaten werden von den einzelnen Benutzern üblicherweise in Eigenregie gepflegt. Zwei Drittel der Benutzer kommen aus Europa. Die meisten aktiven Benutzer stammen aus Deutschland, den USA, Frankreich, Russland, Großbritannien, Italien und Polen; auf Hinblick der Bevölkerungszahl hat Österreich die meisten Benutzer.</a:t>
            </a:r>
            <a:endParaRPr lang="de-DE" altLang="en-US"/>
          </a:p>
          <a:p>
            <a:r>
              <a:rPr lang="de-DE" altLang="en-US"/>
              <a:t>Die Benutzer tragen lokales Wissen und im Feld gesammelte Daten mit einem passenden Bearbeitungswerkzeug ein oder ergänzen und verfeinern bereits vorliegende Daten.</a:t>
            </a:r>
            <a:endParaRPr lang="de-DE" altLang="en-US"/>
          </a:p>
          <a:p>
            <a:r>
              <a:rPr lang="de-DE" altLang="en-US"/>
              <a:t>Bei sogenannten Mapping-Partys wird ein vorher festgelegets Gebiet gemeinsam erfasst und in die Datenbank eingetragen. diese erleichtert insbesondere Anfängern in noch dunn erfassten Regionen die Arbeit.</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diamond(in)">
                                      <p:cBhvr>
                                        <p:cTn id="12" dur="20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diamond(in)">
                                      <p:cBhvr>
                                        <p:cTn id="17" dur="20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diamond(in)">
                                      <p:cBhvr>
                                        <p:cTn id="22" dur="20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Vorgehensplanung</a:t>
            </a:r>
            <a:endParaRPr lang="de-DE" altLang="en-US"/>
          </a:p>
        </p:txBody>
      </p:sp>
      <p:sp>
        <p:nvSpPr>
          <p:cNvPr id="16" name="Content Placeholder 15"/>
          <p:cNvSpPr>
            <a:spLocks noGrp="1"/>
          </p:cNvSpPr>
          <p:nvPr>
            <p:ph idx="1"/>
          </p:nvPr>
        </p:nvSpPr>
        <p:spPr/>
        <p:txBody>
          <a:bodyPr/>
          <a:p>
            <a:r>
              <a:rPr lang="de-DE" altLang="en-US"/>
              <a:t>- wie in anderen Open-Source-Projekten finden in vielen Regionen regelmäßige Treffen statt</a:t>
            </a:r>
            <a:endParaRPr lang="de-DE" altLang="en-US"/>
          </a:p>
          <a:p>
            <a:r>
              <a:rPr lang="de-DE" altLang="en-US"/>
              <a:t>-2007 wurde in jährliche OpenStreetMap-Konferenz ins Leben gerufen: State of the Map</a:t>
            </a:r>
            <a:endParaRPr lang="de-DE" altLang="en-US"/>
          </a:p>
          <a:p>
            <a:r>
              <a:rPr lang="de-DE" altLang="en-US"/>
              <a:t>- hat zahlreiche lokale Ableger, z.B. SotM-Latam, SotM-US, SotM-Japan, SotM-Scotland</a:t>
            </a:r>
            <a:endParaRPr lang="de-DE" altLang="en-US"/>
          </a:p>
          <a:p>
            <a:r>
              <a:rPr lang="de-DE" altLang="en-US"/>
              <a:t>-OpenStreetMap hat eigenen Track auf der GIS-Konferenz auf FOSSGIS</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linds(horizontal)">
                                      <p:cBhvr>
                                        <p:cTn id="27"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Einsatzgebiete</a:t>
            </a:r>
            <a:endParaRPr lang="de-DE" altLang="en-US"/>
          </a:p>
        </p:txBody>
      </p:sp>
      <p:sp>
        <p:nvSpPr>
          <p:cNvPr id="16" name="Content Placeholder 15"/>
          <p:cNvSpPr>
            <a:spLocks noGrp="1"/>
          </p:cNvSpPr>
          <p:nvPr>
            <p:ph idx="1"/>
          </p:nvPr>
        </p:nvSpPr>
        <p:spPr/>
        <p:txBody>
          <a:bodyPr/>
          <a:p>
            <a:r>
              <a:rPr lang="de-DE" altLang="en-US" sz="2800" b="1"/>
              <a:t>Kartendarstellung</a:t>
            </a:r>
            <a:endParaRPr lang="de-DE" altLang="en-US" sz="2800" b="1"/>
          </a:p>
          <a:p>
            <a:r>
              <a:rPr lang="de-DE" altLang="en-US"/>
              <a:t>-Erstellung von Straßenkaten für Autofahrer, Fahrradfahrer &amp; Wanderer</a:t>
            </a:r>
            <a:endParaRPr lang="de-DE" altLang="en-US"/>
          </a:p>
          <a:p>
            <a:r>
              <a:rPr lang="de-DE" altLang="en-US"/>
              <a:t>-ebenfalls Karten für Skigebiete, Karten mit Darstellung des öffentlichen Verkehrs und das Portal OpenSeaMap für Segler &amp; Motorbootfahrer</a:t>
            </a:r>
            <a:endParaRPr lang="de-DE" altLang="en-US"/>
          </a:p>
          <a:p>
            <a:r>
              <a:rPr lang="de-DE" altLang="en-US"/>
              <a:t>-Routenberechnung &amp; Navigation</a:t>
            </a:r>
            <a:endParaRPr lang="de-DE" altLang="en-US"/>
          </a:p>
          <a:p>
            <a:r>
              <a:rPr lang="de-DE" altLang="en-US"/>
              <a:t>-Webbasierte Routingdienste</a:t>
            </a:r>
            <a:endParaRPr lang="de-DE" altLang="en-US"/>
          </a:p>
          <a:p>
            <a:r>
              <a:rPr lang="de-DE" altLang="en-US"/>
              <a:t>-Navigation per Smartphone</a:t>
            </a:r>
            <a:endParaRPr lang="de-DE" altLang="en-US"/>
          </a:p>
          <a:p>
            <a:r>
              <a:rPr lang="de-DE" altLang="en-US"/>
              <a:t>-Spezielle Navigationsgeräte</a:t>
            </a:r>
            <a:endParaRPr lang="de-DE" altLang="en-US" sz="2800"/>
          </a:p>
          <a:p>
            <a:endParaRPr lang="de-DE" altLang="en-US" sz="2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blinds(horizontal)">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blinds(horizontal)">
                                      <p:cBhvr>
                                        <p:cTn id="20" dur="500"/>
                                        <p:tgtEl>
                                          <p:spTgt spid="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blinds(horizontal)">
                                      <p:cBhvr>
                                        <p:cTn id="25" dur="500"/>
                                        <p:tgtEl>
                                          <p:spTgt spid="1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blinds(horizontal)">
                                      <p:cBhvr>
                                        <p:cTn id="30" dur="500"/>
                                        <p:tgtEl>
                                          <p:spTgt spid="1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animEffect transition="in" filter="blinds(horizontal)">
                                      <p:cBhvr>
                                        <p:cTn id="35" dur="500"/>
                                        <p:tgtEl>
                                          <p:spTgt spid="1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6">
                                            <p:txEl>
                                              <p:pRg st="6" end="6"/>
                                            </p:txEl>
                                          </p:spTgt>
                                        </p:tgtEl>
                                        <p:attrNameLst>
                                          <p:attrName>style.visibility</p:attrName>
                                        </p:attrNameLst>
                                      </p:cBhvr>
                                      <p:to>
                                        <p:strVal val="visible"/>
                                      </p:to>
                                    </p:set>
                                    <p:animEffect transition="in" filter="blinds(horizontal)">
                                      <p:cBhvr>
                                        <p:cTn id="40" dur="500"/>
                                        <p:tgtEl>
                                          <p:spTgt spid="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Aktionsplanung</a:t>
            </a:r>
            <a:endParaRPr lang="de-DE" altLang="en-US"/>
          </a:p>
        </p:txBody>
      </p:sp>
      <p:sp>
        <p:nvSpPr>
          <p:cNvPr id="16" name="Content Placeholder 15"/>
          <p:cNvSpPr>
            <a:spLocks noGrp="1"/>
          </p:cNvSpPr>
          <p:nvPr>
            <p:ph idx="1"/>
          </p:nvPr>
        </p:nvSpPr>
        <p:spPr/>
        <p:txBody>
          <a:bodyPr/>
          <a:p>
            <a:r>
              <a:rPr lang="de-DE" altLang="en-US" sz="2800" b="1"/>
              <a:t>Rohdatengewinnung</a:t>
            </a:r>
            <a:endParaRPr lang="de-DE" altLang="en-US" sz="2800" b="1"/>
          </a:p>
          <a:p>
            <a:r>
              <a:rPr lang="de-DE" altLang="en-US"/>
              <a:t>- Karten werden anhand von Rohdaten erstellt, die von Freiwilligen gesammelt oder dem Projekt von anderen Quellen zur Verfügung gestellt werden.</a:t>
            </a:r>
            <a:endParaRPr lang="de-DE" altLang="en-US"/>
          </a:p>
          <a:p>
            <a:r>
              <a:rPr lang="de-DE" altLang="en-US"/>
              <a:t>- Selbst gesammelte Rohdaten werden bspweise mit einem GPS-Empfänger aufgezeichnet, die Datenerfassung ist jedoch nicht auf GPS angewiesen.</a:t>
            </a:r>
            <a:endParaRPr lang="de-DE" altLang="en-US"/>
          </a:p>
          <a:p>
            <a:r>
              <a:rPr lang="de-DE" altLang="en-US"/>
              <a:t>- Hochauflösende Lustbilder sowieso auch bestimmte Kartenmaterialien stehen dem Projekt auch zur Verfügung.</a:t>
            </a:r>
            <a:endParaRPr lang="de-DE" altLang="en-US"/>
          </a:p>
          <a:p>
            <a:r>
              <a:rPr lang="de-DE" altLang="en-US"/>
              <a:t>-Ohne ausdrückliche Erlaubnis ist die Übernahme von Daten aus anderen Karten nach OpenStreetMap aufgrund der Rechte an Geoinformationen verboten.</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linds(horizontal)">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blinds(horizontal)">
                                      <p:cBhvr>
                                        <p:cTn id="3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Einzeichnung &amp; Tagging</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a:t>-Auf der Basis seiner Rohdaten zeichnet der Benutzer die Geodaten in die Karte ein</a:t>
            </a:r>
            <a:endParaRPr lang="de-DE" altLang="en-US"/>
          </a:p>
          <a:p>
            <a:r>
              <a:rPr lang="de-DE" altLang="en-US"/>
              <a:t>- Das zu bearbeitende Gebiet wird im Editor graisch als “Kartenskelett” aus Punkten, Linien oder Flächen dargestellt, der Benutzer nimmt seine Änderung direkt in dieser Darstellung vor</a:t>
            </a:r>
            <a:endParaRPr lang="de-DE" altLang="en-US"/>
          </a:p>
          <a:p>
            <a:r>
              <a:rPr lang="de-DE" altLang="en-US"/>
              <a:t>__________________________________________________________________</a:t>
            </a:r>
            <a:endParaRPr lang="de-DE" altLang="en-US"/>
          </a:p>
          <a:p>
            <a:r>
              <a:rPr lang="de-DE" altLang="en-US"/>
              <a:t>- Jedem eingezeichneten Element sind Attribute zugewiesen (Tags)</a:t>
            </a:r>
            <a:endParaRPr lang="de-DE" altLang="en-US"/>
          </a:p>
          <a:p>
            <a:r>
              <a:rPr lang="de-DE" altLang="en-US"/>
              <a:t>- Tags bestehen aus Schlüssel und Wert</a:t>
            </a:r>
            <a:endParaRPr lang="de-DE" altLang="en-US"/>
          </a:p>
          <a:p>
            <a:r>
              <a:rPr lang="de-DE" altLang="en-US"/>
              <a:t>-Tags können im Prinzip frei erfunden werden, man hält sich jedoch an die allgemein anerkannten Formen, wie sie im OpenStreetMap-Wiki aufgeführt sind</a:t>
            </a:r>
            <a:endParaRPr lang="de-DE" altLang="en-US"/>
          </a:p>
          <a:p>
            <a:endParaRPr lang="de-DE" altLang="en-US"/>
          </a:p>
          <a:p>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blinds(horizontal)">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blinds(horizontal)">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blinds(horizontal)">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Mapping</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a:t>- Rohdatengewinnung, Einzeichnung und Tagging ermöglichen es , ohne eigenen GPS-Empfänger an dem Projekt mitzuarbeiten, indem man anhand seines lokalen Wissens oder eigener Nachforschungen die vorliegenden Daten ergänzt.</a:t>
            </a:r>
            <a:endParaRPr lang="de-DE" altLang="en-US"/>
          </a:p>
          <a:p>
            <a:r>
              <a:rPr lang="de-DE" altLang="en-US"/>
              <a:t>- Das Hinzufügen und Bearbeiten von oints of Interest (POI), wie bspweise Hausnr, Bushaltestellen etc. ist hierbei eine wichtige Aufgabe</a:t>
            </a:r>
            <a:endParaRPr lang="de-DE" altLang="en-US"/>
          </a:p>
          <a:p>
            <a:r>
              <a:rPr lang="de-DE" altLang="en-US"/>
              <a:t>- Dadurch  wird der Datenbestand erweitert und Fehler korrigiert</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Ende des proof of concepts</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sz="3200" b="1"/>
              <a:t>- der Machbarkeitsnachweis für den Service der OpenStreetMap ist hiermit erwiesen, für die Festival App des Teams:</a:t>
            </a:r>
            <a:endParaRPr lang="de-DE" altLang="en-US" sz="3200" b="1"/>
          </a:p>
          <a:p>
            <a:r>
              <a:rPr lang="de-DE" altLang="en-US" sz="3200" b="1"/>
              <a:t>Jiman Saeed, Elena Correll, Merve Toprak</a:t>
            </a:r>
            <a:endParaRPr lang="de-DE" altLang="en-US" sz="3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auchgla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4478</Words>
  <Application>WPS Presentation</Application>
  <PresentationFormat>Breitbild</PresentationFormat>
  <Paragraphs>79</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vt:lpstr>
      <vt:lpstr>SimSun</vt:lpstr>
      <vt:lpstr>Wingdings</vt:lpstr>
      <vt:lpstr>Tw Cen MT</vt:lpstr>
      <vt:lpstr>Wingdings 3</vt:lpstr>
      <vt:lpstr>Tw Cen MT Condensed</vt:lpstr>
      <vt:lpstr>Microsoft YaHei</vt:lpstr>
      <vt:lpstr>Calibri</vt:lpstr>
      <vt:lpstr>Integral</vt:lpstr>
      <vt:lpstr>PowerPoint 演示文稿</vt:lpstr>
      <vt:lpstr>Festivapp - die festival app</vt:lpstr>
      <vt:lpstr>Festivapp - die festival app</vt:lpstr>
      <vt:lpstr>beitrag des kunden</vt:lpstr>
      <vt:lpstr>Vorgehensplanung</vt:lpstr>
      <vt:lpstr>Einsatzgebiete</vt:lpstr>
      <vt:lpstr>Aktionsplanung</vt:lpstr>
      <vt:lpstr>Einzeichnung &amp; Tagging</vt:lpstr>
      <vt:lpstr>Mapping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Festivapp – die festival app</dc:title>
  <dc:creator>Jiman Saeed</dc:creator>
  <cp:lastModifiedBy>Jiman</cp:lastModifiedBy>
  <cp:revision>2</cp:revision>
  <dcterms:created xsi:type="dcterms:W3CDTF">2017-05-20T15:00:00Z</dcterms:created>
  <dcterms:modified xsi:type="dcterms:W3CDTF">2017-05-21T12:58:02Z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